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0"/>
  </p:notesMasterIdLst>
  <p:handoutMasterIdLst>
    <p:handoutMasterId r:id="rId21"/>
  </p:handoutMasterIdLst>
  <p:sldIdLst>
    <p:sldId id="430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261" r:id="rId16"/>
    <p:sldId id="262" r:id="rId17"/>
    <p:sldId id="263" r:id="rId18"/>
    <p:sldId id="264" r:id="rId19"/>
  </p:sldIdLst>
  <p:sldSz cx="24382413" cy="13716000"/>
  <p:notesSz cx="6858000" cy="9144000"/>
  <p:embeddedFontLst>
    <p:embeddedFont>
      <p:font typeface="Bitter" pitchFamily="2" charset="77"/>
      <p:regular r:id="rId22"/>
      <p:bold r:id="rId23"/>
      <p:italic r:id="rId24"/>
      <p:boldItalic r:id="rId25"/>
    </p:embeddedFont>
    <p:embeddedFont>
      <p:font typeface="Bitter SemiBold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Roboto Regular" panose="02000000000000000000" pitchFamily="2" charset="0"/>
      <p:regular r:id="rId36"/>
      <p:bold r:id="rId37"/>
      <p:italic r:id="rId38"/>
      <p:boldItalic r:id="rId39"/>
    </p:embeddedFont>
    <p:embeddedFont>
      <p:font typeface="Rubik" pitchFamily="2" charset="-79"/>
      <p:regular r:id="rId40"/>
      <p:bold r:id="rId41"/>
      <p:italic r:id="rId42"/>
      <p:boldItalic r:id="rId43"/>
    </p:embeddedFont>
    <p:embeddedFont>
      <p:font typeface="Rubik Medium" pitchFamily="2" charset="-79"/>
      <p:regular r:id="rId44"/>
      <p:italic r:id="rId45"/>
    </p:embeddedFont>
    <p:embeddedFont>
      <p:font typeface="Rubik SemiBold" pitchFamily="2" charset="-79"/>
      <p:regular r:id="rId46"/>
      <p:bold r:id="rId47"/>
      <p:italic r:id="rId48"/>
      <p:boldItalic r:id="rId49"/>
    </p:embeddedFont>
    <p:embeddedFont>
      <p:font typeface="Source Code Pro" panose="020B0509030403020204" pitchFamily="49" charset="0"/>
      <p:regular r:id="rId50"/>
      <p:bold r:id="rId51"/>
    </p:embeddedFont>
  </p:embeddedFontLst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84"/>
            <p14:sldId id="485"/>
            <p14:sldId id="486"/>
            <p14:sldId id="487"/>
            <p14:sldId id="491"/>
            <p14:sldId id="492"/>
            <p14:sldId id="488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26" autoAdjust="0"/>
    <p:restoredTop sz="96327" autoAdjust="0"/>
  </p:normalViewPr>
  <p:slideViewPr>
    <p:cSldViewPr snapToGrid="0">
      <p:cViewPr varScale="1">
        <p:scale>
          <a:sx n="115" d="100"/>
          <a:sy n="115" d="100"/>
        </p:scale>
        <p:origin x="304" y="7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3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Canada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284</c:v>
                </c:pt>
                <c:pt idx="1">
                  <c:v>197</c:v>
                </c:pt>
                <c:pt idx="2">
                  <c:v>164</c:v>
                </c:pt>
                <c:pt idx="3">
                  <c:v>115</c:v>
                </c:pt>
                <c:pt idx="4">
                  <c:v>103</c:v>
                </c:pt>
                <c:pt idx="5">
                  <c:v>99</c:v>
                </c:pt>
                <c:pt idx="6">
                  <c:v>95</c:v>
                </c:pt>
                <c:pt idx="7">
                  <c:v>56</c:v>
                </c:pt>
                <c:pt idx="8">
                  <c:v>44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C9-8443-9892-736185F290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FC4B6C9-089E-8D46-B7AC-B84321AEF52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6BD3455-6D81-F948-A727-DA3D2526C03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1.0535260697346479E-2"/>
                  <c:y val="1.7942990537444033E-2"/>
                </c:manualLayout>
              </c:layout>
              <c:tx>
                <c:rich>
                  <a:bodyPr/>
                  <a:lstStyle/>
                  <a:p>
                    <a:fld id="{6C994EB1-9ED3-C847-A2F1-A53391E185B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58C2A243-B641-EF4A-B87C-A797785CB90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1.2360638600839784E-2"/>
                  <c:y val="-5.1265687249840101E-3"/>
                </c:manualLayout>
              </c:layout>
              <c:tx>
                <c:rich>
                  <a:bodyPr/>
                  <a:lstStyle/>
                  <a:p>
                    <a:fld id="{8AE508DE-9F86-B340-83DD-6DBAE68FD3A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7.7946273745799115E-3"/>
                  <c:y val="-1.025313744996802E-2"/>
                </c:manualLayout>
              </c:layout>
              <c:tx>
                <c:rich>
                  <a:bodyPr/>
                  <a:lstStyle/>
                  <a:p>
                    <a:fld id="{DA747CD1-F68E-8943-AE32-E0807B3D39C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9.9720538236030519E-3"/>
                  <c:y val="-7.6898530874760142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90364543644E-3"/>
                  <c:y val="-7.6898530874761088E-3"/>
                </c:manualLayout>
              </c:layout>
              <c:tx>
                <c:rich>
                  <a:bodyPr/>
                  <a:lstStyle/>
                  <a:p>
                    <a:fld id="{914AFC6F-339C-2E4A-BF14-E44E544462D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1.1265907452472179E-3"/>
                  <c:y val="7.6898530874760142E-3"/>
                </c:manualLayout>
              </c:layout>
              <c:tx>
                <c:rich>
                  <a:bodyPr/>
                  <a:lstStyle/>
                  <a:p>
                    <a:fld id="{8167CFCA-8FEF-204C-8129-C8178575F1E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7.4477117641030492E-3"/>
                  <c:y val="3.3322696712395967E-2"/>
                </c:manualLayout>
              </c:layout>
              <c:tx>
                <c:rich>
                  <a:bodyPr/>
                  <a:lstStyle/>
                  <a:p>
                    <a:fld id="{2F037873-095D-D046-98D3-3703450870C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A964C97-FF43-864E-A38E-00DF66AA4097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16BA6ED-1FC1-3B43-9363-0CACA5AF57C7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5B9BDCA-6CAC-A448-A21E-EA3487CD176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26E2326-C54E-464C-8C94-E7181327FE2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3CF70D9D-F554-7D4E-A975-3ED3EC20969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7626002934313125E-2"/>
                  <c:y val="2.176818377929951E-2"/>
                </c:manualLayout>
              </c:layout>
              <c:tx>
                <c:rich>
                  <a:bodyPr/>
                  <a:lstStyle/>
                  <a:p>
                    <a:fld id="{9AF776ED-44B2-914B-97F1-1B2A4501798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84B81655-E365-DF4F-8CA6-3FADDF6C1FD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1.3947265299055801E-2"/>
                  <c:y val="1.4191875283564012E-2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8.8016542985445579E-3"/>
                  <c:y val="1.1214263376592591E-2"/>
                </c:manualLayout>
              </c:layout>
              <c:tx>
                <c:rich>
                  <a:bodyPr/>
                  <a:lstStyle/>
                  <a:p>
                    <a:fld id="{30BE96DB-6091-B54F-B1B9-5622AA8F3A6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F34E44B4-AED3-C145-9EC2-B238E8356A8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95F3EBF-9948-B946-B63C-3D8115D78036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10/05/2023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10/05/2023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1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1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1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ub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0175896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3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2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15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747" r:id="rId22"/>
    <p:sldLayoutId id="2147483757" r:id="rId23"/>
    <p:sldLayoutId id="2147483758" r:id="rId24"/>
    <p:sldLayoutId id="2147483759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670" r:id="rId35"/>
    <p:sldLayoutId id="2147483813" r:id="rId36"/>
    <p:sldLayoutId id="2147483814" r:id="rId37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K" dirty="0"/>
              <a:t>lides toolkit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50.072.370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35.814.119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24.919.489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14.063.751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13.983.855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13.196.610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12.376.438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12.149.302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12.140.906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11.077.021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/resource/</a:t>
            </a:r>
            <a:r>
              <a:rPr lang="en-GB" dirty="0" err="1">
                <a:solidFill>
                  <a:schemeClr val="accent1"/>
                </a:solidFill>
              </a:rPr>
              <a:t>search?contentType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literature&amp;literatureType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journal&amp;relevance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GBIF_USED&amp;peerReview</a:t>
            </a:r>
            <a:r>
              <a:rPr lang="en-GB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/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4900" y="1311647"/>
            <a:ext cx="22294199" cy="12540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2784" y="935722"/>
            <a:ext cx="22840634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 Medium" pitchFamily="2" charset="-79"/>
              </a:rPr>
              <a:t>By the numbers | 31 March 2023</a:t>
            </a:r>
            <a:endParaRPr lang="en-DK" sz="16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16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16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/the-</a:t>
            </a:r>
            <a:r>
              <a:rPr lang="en-GB" sz="1600" dirty="0" err="1">
                <a:solidFill>
                  <a:schemeClr val="accent1"/>
                </a:solidFill>
              </a:rPr>
              <a:t>gbif</a:t>
            </a:r>
            <a:r>
              <a:rPr lang="en-GB" sz="16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9" y="3405424"/>
            <a:ext cx="10081415" cy="1768122"/>
            <a:chOff x="10085791" y="1116047"/>
            <a:chExt cx="439580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116047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240376" y="1425804"/>
              <a:ext cx="3241215" cy="29305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sharing data through GBIF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80C1F3E-CF85-C748-9B84-6A5753F1A1B7}"/>
              </a:ext>
            </a:extLst>
          </p:cNvPr>
          <p:cNvGraphicFramePr/>
          <p:nvPr/>
        </p:nvGraphicFramePr>
        <p:xfrm>
          <a:off x="2109789" y="5757862"/>
          <a:ext cx="10081418" cy="578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6B3D478-28C1-52AB-51C9-6FCF9171C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8417" y="2874253"/>
            <a:ext cx="9198685" cy="91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SOURCE: </a:t>
            </a:r>
            <a:r>
              <a:rPr lang="en-GB" sz="1600" dirty="0" err="1">
                <a:solidFill>
                  <a:schemeClr val="accent1"/>
                </a:solidFill>
              </a:rPr>
              <a:t>Plausible.io</a:t>
            </a:r>
            <a:r>
              <a:rPr lang="en-GB" sz="1600" dirty="0">
                <a:solidFill>
                  <a:schemeClr val="accent1"/>
                </a:solidFill>
              </a:rPr>
              <a:t>.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8942056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/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 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 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 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 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568392261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38.992.030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35.176.955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34.074.909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18.762.933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17.944.092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16.585.720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16.583.277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13.792.673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11.878.832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10.058.577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F7447E05-35AC-CC41-9613-1E87C1DD9965}" vid="{2C003CFD-9F0C-FA4A-A545-0A123AA48C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1214</Words>
  <Application>Microsoft Macintosh PowerPoint</Application>
  <PresentationFormat>Custom</PresentationFormat>
  <Paragraphs>434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Rubik</vt:lpstr>
      <vt:lpstr>Bitter</vt:lpstr>
      <vt:lpstr>Arial</vt:lpstr>
      <vt:lpstr>Roboto Regular</vt:lpstr>
      <vt:lpstr>Rubik Medium</vt:lpstr>
      <vt:lpstr>Rubik SemiBold</vt:lpstr>
      <vt:lpstr>Source Code Pro</vt:lpstr>
      <vt:lpstr>Bitter SemiBold</vt:lpstr>
      <vt:lpstr>Roboto</vt:lpstr>
      <vt:lpstr>Roboto Condensed Light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</vt:lpstr>
      <vt:lpstr>API requests per country</vt:lpstr>
      <vt:lpstr>Peer-reviewed publications using GBIF-mediated data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Gamboa Martinez</cp:lastModifiedBy>
  <cp:revision>16</cp:revision>
  <dcterms:created xsi:type="dcterms:W3CDTF">2023-05-08T13:01:29Z</dcterms:created>
  <dcterms:modified xsi:type="dcterms:W3CDTF">2023-05-10T10:08:53Z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